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33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0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68DA32-B963-9140-B664-8946C0A3A3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4295911-1BF4-B548-BC26-A3DF39057E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6E094D6-C2E8-0146-BB85-E42D7B2C6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96CD6-9B2B-8543-AF22-D9C8D9536E19}" type="datetimeFigureOut">
              <a:rPr kumimoji="1" lang="zh-CN" altLang="en-US" smtClean="0"/>
              <a:t>2022/1/11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4411FA2-FD59-BA45-A9F8-7641BC007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E3B7B66-6ABF-7F44-A206-D7803D657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126C-4890-4D44-8705-BF9A06E2E88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14582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FE7B7B-62A2-634E-BD0C-3F3D21B08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1023E40-B410-CC4D-8608-887027E6BA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318476C-F438-1C43-A637-96D7B8014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96CD6-9B2B-8543-AF22-D9C8D9536E19}" type="datetimeFigureOut">
              <a:rPr kumimoji="1" lang="zh-CN" altLang="en-US" smtClean="0"/>
              <a:t>2022/1/11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65998E9-54D1-4F48-B749-A15C8D815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C7C951F-93E8-7E4E-B81D-9FDDA929F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126C-4890-4D44-8705-BF9A06E2E88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66383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A89BB74-FD6A-F048-8A6E-F5287E479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5427A9B-C2A2-BC44-A14D-DFF8F16EB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F9E9804-76C0-5C45-8D87-EBE6F3545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96CD6-9B2B-8543-AF22-D9C8D9536E19}" type="datetimeFigureOut">
              <a:rPr kumimoji="1" lang="zh-CN" altLang="en-US" smtClean="0"/>
              <a:t>2022/1/11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1EC24CF-80CE-2845-BDB2-0AB7188A7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6CABD08-9D69-574F-87CA-D0B2A47BC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126C-4890-4D44-8705-BF9A06E2E88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725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92DD01-2BC6-8A43-A9F1-03BD31F25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ADE3771-D55B-C347-AF8D-592F659F9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A9406AD-03C1-DE44-A218-DFF912DF3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96CD6-9B2B-8543-AF22-D9C8D9536E19}" type="datetimeFigureOut">
              <a:rPr kumimoji="1" lang="zh-CN" altLang="en-US" smtClean="0"/>
              <a:t>2022/1/11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733425D-BEFA-7B43-9D5D-510EE2478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F233508-38D7-0E45-8394-51CCF1368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126C-4890-4D44-8705-BF9A06E2E88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17233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D9CD1F-95D8-9543-AB8B-4C925FAB6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1D3AEC5-7155-2549-8271-B97E0DBFB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80440BA-0467-A948-82EB-ED5551107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96CD6-9B2B-8543-AF22-D9C8D9536E19}" type="datetimeFigureOut">
              <a:rPr kumimoji="1" lang="zh-CN" altLang="en-US" smtClean="0"/>
              <a:t>2022/1/11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1EF5B44-8F19-1340-BE8E-31802EF6A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012EC51-2873-654A-B457-4055B835E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126C-4890-4D44-8705-BF9A06E2E88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04946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D1B828-CA6F-8F44-8446-FF446AD14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152DC2-EEA8-C441-B498-E6764DDEAF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6F984DF-D9E5-1243-9764-8BD7A1B138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D35C9B6-C401-7343-8013-CB49DB98F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96CD6-9B2B-8543-AF22-D9C8D9536E19}" type="datetimeFigureOut">
              <a:rPr kumimoji="1" lang="zh-CN" altLang="en-US" smtClean="0"/>
              <a:t>2022/1/11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5C37445-FAC8-0C4C-9539-72FD9A1FF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924DC17-842A-EF41-8367-1D25993C0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126C-4890-4D44-8705-BF9A06E2E88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588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437E44-DDE8-8B4A-834B-EEE2DD62B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3856C62-6574-6149-A3E7-E0FBF5E20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E602305-CFC1-D64E-A5DB-7B19EEDA8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03980C8-6DCE-A44D-95B9-38334273AB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E950D86-76A3-774B-9A0C-E53C53B97C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B35D536-E2A0-DD41-A548-1F448B12C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96CD6-9B2B-8543-AF22-D9C8D9536E19}" type="datetimeFigureOut">
              <a:rPr kumimoji="1" lang="zh-CN" altLang="en-US" smtClean="0"/>
              <a:t>2022/1/11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D686EBD-A2A5-7443-8556-ACE63B3FD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7176239-8AF6-D44A-B604-F7E59A42F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126C-4890-4D44-8705-BF9A06E2E88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68333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452180-D476-D148-AA07-104CA3B36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03786A4-8926-B14A-B9CC-CA290D4D7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96CD6-9B2B-8543-AF22-D9C8D9536E19}" type="datetimeFigureOut">
              <a:rPr kumimoji="1" lang="zh-CN" altLang="en-US" smtClean="0"/>
              <a:t>2022/1/11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AA2D2E3-2809-A64F-BF18-103745F74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F8521ED-1A8D-E24C-AD6E-59650AE01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126C-4890-4D44-8705-BF9A06E2E88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66379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CC93743-21F9-5E4C-8D30-A9A5E897E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96CD6-9B2B-8543-AF22-D9C8D9536E19}" type="datetimeFigureOut">
              <a:rPr kumimoji="1" lang="zh-CN" altLang="en-US" smtClean="0"/>
              <a:t>2022/1/11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1048652-F084-F341-8C6A-172028524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9280CB7-2BAE-4B45-85A8-6AB3621A4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126C-4890-4D44-8705-BF9A06E2E88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78074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9B4C7E-F1D8-914D-B988-97F47EBCC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50A2798-AB13-F74C-B96F-ACA4EDACE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CD7855A-6A04-FA4A-AB2D-4F712B4F56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F91FBEE-6369-854F-B189-286F513DE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96CD6-9B2B-8543-AF22-D9C8D9536E19}" type="datetimeFigureOut">
              <a:rPr kumimoji="1" lang="zh-CN" altLang="en-US" smtClean="0"/>
              <a:t>2022/1/11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012DD17-3D64-7D4E-8EB4-62DFCBF8E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7F690D9-EA5B-8746-805F-F83658D29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126C-4890-4D44-8705-BF9A06E2E88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26131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391E862-3A01-2B4E-9E87-975D645CB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5638D94-DA56-8744-BB49-62737AFF5B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EA52BBD-6B07-7649-9E71-0F7CFE6E1C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E47B257-2CB5-8840-ABE1-26652327A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96CD6-9B2B-8543-AF22-D9C8D9536E19}" type="datetimeFigureOut">
              <a:rPr kumimoji="1" lang="zh-CN" altLang="en-US" smtClean="0"/>
              <a:t>2022/1/11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30509E0-D627-B147-A225-D7221A3C0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23E8C4E-84AC-3B4F-8FAC-56929FEBE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126C-4890-4D44-8705-BF9A06E2E88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53892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2040020-8C0C-1840-BDC2-C97A72EBE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F5EE60B-CCB9-F648-8003-DB6EA09F58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EF29B4C-E8FD-ED4E-A30E-7DD0E7F73C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96CD6-9B2B-8543-AF22-D9C8D9536E19}" type="datetimeFigureOut">
              <a:rPr kumimoji="1" lang="zh-CN" altLang="en-US" smtClean="0"/>
              <a:t>2022/1/11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1238CCD-F724-DC45-8D95-F9D6EC3A02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BBB40F9-2475-E14E-B53A-61CEA5D0D1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D126C-4890-4D44-8705-BF9A06E2E88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8292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FC6E8CE-667D-6E40-9575-0A5B79B860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0980" y="680574"/>
            <a:ext cx="9870040" cy="2387600"/>
          </a:xfrm>
        </p:spPr>
        <p:txBody>
          <a:bodyPr/>
          <a:lstStyle/>
          <a:p>
            <a:r>
              <a:rPr kumimoji="1" lang="en-US" altLang="zh-CN" dirty="0"/>
              <a:t>optimized</a:t>
            </a:r>
            <a:r>
              <a:rPr kumimoji="1" lang="zh-CN" altLang="en-US" dirty="0"/>
              <a:t> </a:t>
            </a:r>
            <a:r>
              <a:rPr lang="en" altLang="zh-CN" dirty="0"/>
              <a:t>In-memory indices </a:t>
            </a:r>
            <a:endParaRPr kumimoji="1"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DF64CA3-DCAD-5E40-94BD-2381D5FC2B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Li Liu, </a:t>
            </a:r>
            <a:r>
              <a:rPr lang="en-US" dirty="0" err="1"/>
              <a:t>Jin</a:t>
            </a:r>
            <a:r>
              <a:rPr lang="en-US" dirty="0"/>
              <a:t> Yu, </a:t>
            </a:r>
            <a:r>
              <a:rPr lang="en-US" dirty="0" err="1"/>
              <a:t>Guohao</a:t>
            </a:r>
            <a:r>
              <a:rPr lang="en-US" dirty="0"/>
              <a:t> Dai, Wei Wu, Yu </a:t>
            </a:r>
            <a:r>
              <a:rPr lang="en-US" dirty="0" err="1"/>
              <a:t>Qiao</a:t>
            </a:r>
            <a:r>
              <a:rPr lang="en-US" dirty="0"/>
              <a:t>, Yu Wang, </a:t>
            </a:r>
            <a:r>
              <a:rPr lang="en-US" dirty="0" err="1"/>
              <a:t>Lingzhi</a:t>
            </a:r>
            <a:r>
              <a:rPr lang="en-US" dirty="0"/>
              <a:t> Liu</a:t>
            </a:r>
          </a:p>
          <a:p>
            <a:r>
              <a:rPr lang="en-US" dirty="0" err="1"/>
              <a:t>Kuaishou</a:t>
            </a:r>
            <a:r>
              <a:rPr lang="en-US" dirty="0"/>
              <a:t> Technology and Tsinghua University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47248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9E57D4-C622-0243-B32C-266C32D23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Agenda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D607C44-684F-0742-88F7-9B61967C4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1.</a:t>
            </a:r>
            <a:r>
              <a:rPr kumimoji="1" lang="zh-CN" altLang="en-US" dirty="0"/>
              <a:t> </a:t>
            </a:r>
            <a:r>
              <a:rPr kumimoji="1" lang="en-US" altLang="zh-CN" dirty="0"/>
              <a:t>overall</a:t>
            </a:r>
            <a:r>
              <a:rPr kumimoji="1" lang="zh-CN" altLang="en-US" dirty="0"/>
              <a:t> </a:t>
            </a:r>
            <a:r>
              <a:rPr kumimoji="1" lang="en-US" altLang="zh-CN" dirty="0"/>
              <a:t>review</a:t>
            </a:r>
          </a:p>
          <a:p>
            <a:r>
              <a:rPr kumimoji="1" lang="en-US" altLang="zh-CN" dirty="0"/>
              <a:t>2.</a:t>
            </a:r>
            <a:r>
              <a:rPr kumimoji="1" lang="zh-CN" altLang="en-US" dirty="0"/>
              <a:t> </a:t>
            </a:r>
            <a:r>
              <a:rPr kumimoji="1" lang="en-US" altLang="zh-CN" dirty="0"/>
              <a:t>avx512</a:t>
            </a:r>
            <a:r>
              <a:rPr kumimoji="1" lang="zh-CN" altLang="en-US" dirty="0"/>
              <a:t> </a:t>
            </a:r>
            <a:r>
              <a:rPr kumimoji="1" lang="en-US" altLang="zh-CN" dirty="0"/>
              <a:t>based</a:t>
            </a:r>
            <a:r>
              <a:rPr kumimoji="1" lang="zh-CN" altLang="en-US" dirty="0"/>
              <a:t> </a:t>
            </a:r>
            <a:r>
              <a:rPr kumimoji="1" lang="en-US" altLang="zh-CN" dirty="0"/>
              <a:t>distance</a:t>
            </a:r>
            <a:r>
              <a:rPr kumimoji="1" lang="zh-CN" altLang="en-US" dirty="0"/>
              <a:t> </a:t>
            </a:r>
            <a:r>
              <a:rPr kumimoji="1" lang="en-US" altLang="zh-CN" dirty="0"/>
              <a:t>counter</a:t>
            </a:r>
          </a:p>
          <a:p>
            <a:r>
              <a:rPr kumimoji="1" lang="en-US" altLang="zh-CN" dirty="0"/>
              <a:t>3.</a:t>
            </a:r>
            <a:r>
              <a:rPr kumimoji="1" lang="zh-CN" altLang="en-US" dirty="0"/>
              <a:t> </a:t>
            </a:r>
            <a:r>
              <a:rPr kumimoji="1" lang="en-US" altLang="zh-CN" dirty="0"/>
              <a:t>int8</a:t>
            </a:r>
            <a:r>
              <a:rPr kumimoji="1" lang="zh-CN" altLang="en-US" dirty="0"/>
              <a:t> </a:t>
            </a:r>
            <a:r>
              <a:rPr kumimoji="1" lang="en-US" altLang="zh-CN" dirty="0"/>
              <a:t>hnsw</a:t>
            </a:r>
          </a:p>
          <a:p>
            <a:r>
              <a:rPr kumimoji="1" lang="en-US" altLang="zh-CN" dirty="0"/>
              <a:t>4.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pq</a:t>
            </a:r>
            <a:r>
              <a:rPr kumimoji="1" lang="zh-CN" altLang="en-US" dirty="0"/>
              <a:t> </a:t>
            </a:r>
            <a:r>
              <a:rPr kumimoji="1" lang="en-US" altLang="zh-CN" dirty="0"/>
              <a:t>error</a:t>
            </a:r>
            <a:r>
              <a:rPr kumimoji="1" lang="zh-CN" altLang="en-US" dirty="0"/>
              <a:t> </a:t>
            </a:r>
            <a:r>
              <a:rPr kumimoji="1" lang="en-US" altLang="zh-CN" dirty="0"/>
              <a:t>correction</a:t>
            </a:r>
          </a:p>
          <a:p>
            <a:r>
              <a:rPr kumimoji="1" lang="en-US" altLang="zh-CN" dirty="0"/>
              <a:t>5.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furture</a:t>
            </a:r>
            <a:r>
              <a:rPr kumimoji="1" lang="zh-CN" altLang="en-US" dirty="0"/>
              <a:t> </a:t>
            </a:r>
            <a:r>
              <a:rPr kumimoji="1" lang="en-US" altLang="zh-CN" dirty="0"/>
              <a:t>plans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86278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948F50-08AE-E345-B967-E7D6096B1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overall</a:t>
            </a:r>
            <a:r>
              <a:rPr kumimoji="1" lang="zh-CN" altLang="en-US" dirty="0"/>
              <a:t> </a:t>
            </a:r>
            <a:r>
              <a:rPr kumimoji="1" lang="en-US" altLang="zh-CN" dirty="0"/>
              <a:t>review</a:t>
            </a:r>
            <a:r>
              <a:rPr kumimoji="1" lang="zh-CN" altLang="en-US" dirty="0"/>
              <a:t> </a:t>
            </a:r>
            <a:r>
              <a:rPr kumimoji="1" lang="en-US" altLang="zh-CN" dirty="0"/>
              <a:t>–</a:t>
            </a:r>
            <a:r>
              <a:rPr kumimoji="1" lang="zh-CN" altLang="en-US" dirty="0"/>
              <a:t> </a:t>
            </a:r>
            <a:r>
              <a:rPr kumimoji="1" lang="en-US" altLang="zh-CN" dirty="0"/>
              <a:t>FAISS</a:t>
            </a:r>
            <a:r>
              <a:rPr kumimoji="1" lang="zh-CN" altLang="en-US" dirty="0"/>
              <a:t> </a:t>
            </a:r>
            <a:r>
              <a:rPr kumimoji="1" lang="en-US" altLang="zh-CN" dirty="0"/>
              <a:t>IVFPQ</a:t>
            </a:r>
            <a:r>
              <a:rPr kumimoji="1" lang="zh-CN" altLang="en-US" dirty="0"/>
              <a:t> </a:t>
            </a:r>
            <a:r>
              <a:rPr kumimoji="1" lang="en-US" altLang="zh-CN" dirty="0"/>
              <a:t>based</a:t>
            </a:r>
            <a:endParaRPr kumimoji="1" lang="zh-CN" altLang="en-US" dirty="0"/>
          </a:p>
        </p:txBody>
      </p:sp>
      <p:sp>
        <p:nvSpPr>
          <p:cNvPr id="34" name="圆角矩形 33">
            <a:extLst>
              <a:ext uri="{FF2B5EF4-FFF2-40B4-BE49-F238E27FC236}">
                <a16:creationId xmlns:a16="http://schemas.microsoft.com/office/drawing/2014/main" id="{FC16488A-B589-0945-B629-77F4E6E010D0}"/>
              </a:ext>
            </a:extLst>
          </p:cNvPr>
          <p:cNvSpPr/>
          <p:nvPr/>
        </p:nvSpPr>
        <p:spPr>
          <a:xfrm>
            <a:off x="364721" y="1532272"/>
            <a:ext cx="10989079" cy="48659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41" name="直线连接符 40">
            <a:extLst>
              <a:ext uri="{FF2B5EF4-FFF2-40B4-BE49-F238E27FC236}">
                <a16:creationId xmlns:a16="http://schemas.microsoft.com/office/drawing/2014/main" id="{F60BC92E-E27E-564E-94DC-EF5B6DDBC219}"/>
              </a:ext>
            </a:extLst>
          </p:cNvPr>
          <p:cNvCxnSpPr>
            <a:cxnSpLocks/>
          </p:cNvCxnSpPr>
          <p:nvPr/>
        </p:nvCxnSpPr>
        <p:spPr>
          <a:xfrm>
            <a:off x="364720" y="2983318"/>
            <a:ext cx="10989079" cy="3658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文本框 42">
            <a:extLst>
              <a:ext uri="{FF2B5EF4-FFF2-40B4-BE49-F238E27FC236}">
                <a16:creationId xmlns:a16="http://schemas.microsoft.com/office/drawing/2014/main" id="{9E2B8A82-5F9B-9C48-81E4-A671233E047E}"/>
              </a:ext>
            </a:extLst>
          </p:cNvPr>
          <p:cNvSpPr txBox="1"/>
          <p:nvPr/>
        </p:nvSpPr>
        <p:spPr>
          <a:xfrm>
            <a:off x="3786796" y="2052165"/>
            <a:ext cx="3860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dirty="0"/>
              <a:t>1B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float datapoints</a:t>
            </a:r>
            <a:endParaRPr kumimoji="1" lang="zh-CN" altLang="en-US" sz="2800" dirty="0"/>
          </a:p>
        </p:txBody>
      </p:sp>
      <p:cxnSp>
        <p:nvCxnSpPr>
          <p:cNvPr id="45" name="直线连接符 44">
            <a:extLst>
              <a:ext uri="{FF2B5EF4-FFF2-40B4-BE49-F238E27FC236}">
                <a16:creationId xmlns:a16="http://schemas.microsoft.com/office/drawing/2014/main" id="{161C9FF9-26F3-7546-A30B-4492E58483A8}"/>
              </a:ext>
            </a:extLst>
          </p:cNvPr>
          <p:cNvCxnSpPr>
            <a:cxnSpLocks/>
          </p:cNvCxnSpPr>
          <p:nvPr/>
        </p:nvCxnSpPr>
        <p:spPr>
          <a:xfrm>
            <a:off x="364720" y="4760383"/>
            <a:ext cx="10989079" cy="3658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文本框 45">
            <a:extLst>
              <a:ext uri="{FF2B5EF4-FFF2-40B4-BE49-F238E27FC236}">
                <a16:creationId xmlns:a16="http://schemas.microsoft.com/office/drawing/2014/main" id="{119D2D5B-7AA5-DA4B-ACC3-006606BF49B5}"/>
              </a:ext>
            </a:extLst>
          </p:cNvPr>
          <p:cNvSpPr txBox="1"/>
          <p:nvPr/>
        </p:nvSpPr>
        <p:spPr>
          <a:xfrm>
            <a:off x="3786796" y="3628534"/>
            <a:ext cx="56717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/>
              <a:t>1M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centroids  ---&gt;  </a:t>
            </a:r>
            <a:r>
              <a:rPr kumimoji="1" lang="en-US" altLang="zh-CN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HNSW-based</a:t>
            </a:r>
            <a:endParaRPr kumimoji="1" lang="en-US" altLang="zh-CN" sz="2800" dirty="0"/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83285E90-CFBB-874D-9DC0-2BDF3FF8E15A}"/>
              </a:ext>
            </a:extLst>
          </p:cNvPr>
          <p:cNvSpPr txBox="1"/>
          <p:nvPr/>
        </p:nvSpPr>
        <p:spPr>
          <a:xfrm>
            <a:off x="3799496" y="5406121"/>
            <a:ext cx="5911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dirty="0">
                <a:solidFill>
                  <a:schemeClr val="accent1"/>
                </a:solidFill>
              </a:rPr>
              <a:t>1B product quantized datapoints</a:t>
            </a:r>
            <a:endParaRPr kumimoji="1" lang="zh-CN" altLang="en-US" sz="2800" dirty="0">
              <a:solidFill>
                <a:schemeClr val="accent1"/>
              </a:solidFill>
            </a:endParaRPr>
          </a:p>
        </p:txBody>
      </p:sp>
      <p:cxnSp>
        <p:nvCxnSpPr>
          <p:cNvPr id="50" name="曲线连接符 49">
            <a:extLst>
              <a:ext uri="{FF2B5EF4-FFF2-40B4-BE49-F238E27FC236}">
                <a16:creationId xmlns:a16="http://schemas.microsoft.com/office/drawing/2014/main" id="{FFCBD3B7-EA52-CA40-8757-F6E3459C0610}"/>
              </a:ext>
            </a:extLst>
          </p:cNvPr>
          <p:cNvCxnSpPr>
            <a:cxnSpLocks/>
            <a:stCxn id="43" idx="1"/>
            <a:endCxn id="46" idx="1"/>
          </p:cNvCxnSpPr>
          <p:nvPr/>
        </p:nvCxnSpPr>
        <p:spPr>
          <a:xfrm rot="10800000" flipV="1">
            <a:off x="3786796" y="2313774"/>
            <a:ext cx="12700" cy="1576369"/>
          </a:xfrm>
          <a:prstGeom prst="curvedConnector3">
            <a:avLst>
              <a:gd name="adj1" fmla="val 1800000"/>
            </a:avLst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文本框 56">
            <a:extLst>
              <a:ext uri="{FF2B5EF4-FFF2-40B4-BE49-F238E27FC236}">
                <a16:creationId xmlns:a16="http://schemas.microsoft.com/office/drawing/2014/main" id="{148CD964-392A-144F-92CF-E1BFAA276F96}"/>
              </a:ext>
            </a:extLst>
          </p:cNvPr>
          <p:cNvSpPr txBox="1"/>
          <p:nvPr/>
        </p:nvSpPr>
        <p:spPr>
          <a:xfrm>
            <a:off x="980369" y="2539947"/>
            <a:ext cx="2585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dirty="0" err="1"/>
              <a:t>Kmeans</a:t>
            </a:r>
            <a:r>
              <a:rPr kumimoji="1" lang="en-US" altLang="zh-CN" sz="2400" dirty="0"/>
              <a:t> clustering</a:t>
            </a:r>
            <a:endParaRPr kumimoji="1" lang="zh-CN" altLang="en-US" sz="2400" dirty="0"/>
          </a:p>
        </p:txBody>
      </p:sp>
      <p:cxnSp>
        <p:nvCxnSpPr>
          <p:cNvPr id="66" name="曲线连接符 65">
            <a:extLst>
              <a:ext uri="{FF2B5EF4-FFF2-40B4-BE49-F238E27FC236}">
                <a16:creationId xmlns:a16="http://schemas.microsoft.com/office/drawing/2014/main" id="{28803FFA-FA0B-464D-96C0-C60C9C64587D}"/>
              </a:ext>
            </a:extLst>
          </p:cNvPr>
          <p:cNvCxnSpPr>
            <a:cxnSpLocks/>
          </p:cNvCxnSpPr>
          <p:nvPr/>
        </p:nvCxnSpPr>
        <p:spPr>
          <a:xfrm rot="10800000" flipV="1">
            <a:off x="3690621" y="4151754"/>
            <a:ext cx="12700" cy="1576369"/>
          </a:xfrm>
          <a:prstGeom prst="curvedConnector3">
            <a:avLst>
              <a:gd name="adj1" fmla="val 1800000"/>
            </a:avLst>
          </a:prstGeom>
          <a:ln w="254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文本框 66">
            <a:extLst>
              <a:ext uri="{FF2B5EF4-FFF2-40B4-BE49-F238E27FC236}">
                <a16:creationId xmlns:a16="http://schemas.microsoft.com/office/drawing/2014/main" id="{D79F8CC7-3D03-9D45-A255-1EC175BA64DA}"/>
              </a:ext>
            </a:extLst>
          </p:cNvPr>
          <p:cNvSpPr txBox="1"/>
          <p:nvPr/>
        </p:nvSpPr>
        <p:spPr>
          <a:xfrm>
            <a:off x="1953088" y="4335306"/>
            <a:ext cx="1471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dirty="0">
                <a:solidFill>
                  <a:schemeClr val="accent1"/>
                </a:solidFill>
              </a:rPr>
              <a:t>IVF</a:t>
            </a:r>
            <a:r>
              <a:rPr kumimoji="1" lang="zh-CN" altLang="en-US" sz="2400" dirty="0">
                <a:solidFill>
                  <a:schemeClr val="accent1"/>
                </a:solidFill>
              </a:rPr>
              <a:t> </a:t>
            </a:r>
            <a:r>
              <a:rPr kumimoji="1" lang="en-US" altLang="zh-CN" sz="2400" dirty="0">
                <a:solidFill>
                  <a:schemeClr val="accent1"/>
                </a:solidFill>
              </a:rPr>
              <a:t>based</a:t>
            </a:r>
            <a:endParaRPr kumimoji="1" lang="zh-CN" alt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947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390579-B72D-8D48-AA8A-8CB2CBCC7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err="1"/>
              <a:t>accelecrate</a:t>
            </a:r>
            <a:r>
              <a:rPr kumimoji="1" lang="zh-CN" altLang="en-US" dirty="0"/>
              <a:t> </a:t>
            </a:r>
            <a:r>
              <a:rPr kumimoji="1" lang="en-US" altLang="zh-CN" dirty="0"/>
              <a:t>with</a:t>
            </a:r>
            <a:r>
              <a:rPr kumimoji="1" lang="zh-CN" altLang="en-US" dirty="0"/>
              <a:t> </a:t>
            </a:r>
            <a:r>
              <a:rPr kumimoji="1" lang="en-US" altLang="zh-CN" dirty="0"/>
              <a:t>avx512</a:t>
            </a:r>
            <a:endParaRPr kumimoji="1" lang="zh-CN" altLang="en-US" dirty="0"/>
          </a:p>
        </p:txBody>
      </p:sp>
      <p:pic>
        <p:nvPicPr>
          <p:cNvPr id="1026" name="Picture 2" descr="Intel-AVX512-Graphic">
            <a:extLst>
              <a:ext uri="{FF2B5EF4-FFF2-40B4-BE49-F238E27FC236}">
                <a16:creationId xmlns:a16="http://schemas.microsoft.com/office/drawing/2014/main" id="{D782ABF2-A774-BB4B-8CC6-44E1DCE1F0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12" y="1813356"/>
            <a:ext cx="10674288" cy="3886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3725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D3165E98-138F-D74F-8E14-421A1FD9DDE2}"/>
              </a:ext>
            </a:extLst>
          </p:cNvPr>
          <p:cNvSpPr txBox="1"/>
          <p:nvPr/>
        </p:nvSpPr>
        <p:spPr>
          <a:xfrm>
            <a:off x="701487" y="2022591"/>
            <a:ext cx="41192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avx2</a:t>
            </a:r>
            <a:r>
              <a:rPr kumimoji="1" lang="zh-CN" altLang="en-US" dirty="0"/>
              <a:t>       </a:t>
            </a:r>
            <a:r>
              <a:rPr kumimoji="1" lang="en-US" altLang="zh-CN" dirty="0"/>
              <a:t>256bits</a:t>
            </a:r>
            <a:r>
              <a:rPr kumimoji="1" lang="zh-CN" altLang="en-US" dirty="0"/>
              <a:t> </a:t>
            </a:r>
            <a:r>
              <a:rPr kumimoji="1" lang="en-US" altLang="zh-CN" dirty="0">
                <a:sym typeface="Wingdings" pitchFamily="2" charset="2"/>
              </a:rPr>
              <a:t>---&gt;</a:t>
            </a:r>
            <a:r>
              <a:rPr kumimoji="1" lang="zh-CN" altLang="en-US" dirty="0">
                <a:sym typeface="Wingdings" pitchFamily="2" charset="2"/>
              </a:rPr>
              <a:t>  </a:t>
            </a:r>
            <a:r>
              <a:rPr kumimoji="1" lang="en-US" altLang="zh-CN" dirty="0">
                <a:sym typeface="Wingdings" pitchFamily="2" charset="2"/>
              </a:rPr>
              <a:t>8</a:t>
            </a:r>
            <a:r>
              <a:rPr kumimoji="1" lang="zh-CN" altLang="en-US" dirty="0">
                <a:sym typeface="Wingdings" pitchFamily="2" charset="2"/>
              </a:rPr>
              <a:t> </a:t>
            </a:r>
            <a:r>
              <a:rPr kumimoji="1" lang="en-US" altLang="zh-CN" dirty="0">
                <a:sym typeface="Wingdings" pitchFamily="2" charset="2"/>
              </a:rPr>
              <a:t>floats</a:t>
            </a:r>
          </a:p>
          <a:p>
            <a:endParaRPr kumimoji="1" lang="en-US" altLang="zh-CN" dirty="0">
              <a:sym typeface="Wingdings" pitchFamily="2" charset="2"/>
            </a:endParaRPr>
          </a:p>
          <a:p>
            <a:r>
              <a:rPr kumimoji="1" lang="en-US" altLang="zh-CN" dirty="0">
                <a:sym typeface="Wingdings" pitchFamily="2" charset="2"/>
              </a:rPr>
              <a:t>loop</a:t>
            </a:r>
            <a:r>
              <a:rPr kumimoji="1" lang="zh-CN" altLang="en-US" dirty="0">
                <a:sym typeface="Wingdings" pitchFamily="2" charset="2"/>
              </a:rPr>
              <a:t> </a:t>
            </a:r>
            <a:r>
              <a:rPr kumimoji="1" lang="en-US" altLang="zh-CN" dirty="0">
                <a:sym typeface="Wingdings" pitchFamily="2" charset="2"/>
              </a:rPr>
              <a:t>for</a:t>
            </a:r>
            <a:r>
              <a:rPr kumimoji="1" lang="zh-CN" altLang="en-US" dirty="0">
                <a:sym typeface="Wingdings" pitchFamily="2" charset="2"/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  <a:sym typeface="Wingdings" pitchFamily="2" charset="2"/>
              </a:rPr>
              <a:t>16</a:t>
            </a:r>
            <a:r>
              <a:rPr kumimoji="1" lang="zh-CN" altLang="en-US" dirty="0">
                <a:sym typeface="Wingdings" pitchFamily="2" charset="2"/>
              </a:rPr>
              <a:t> </a:t>
            </a:r>
            <a:r>
              <a:rPr kumimoji="1" lang="en-US" altLang="zh-CN" dirty="0">
                <a:sym typeface="Wingdings" pitchFamily="2" charset="2"/>
              </a:rPr>
              <a:t>times: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zh-CN" dirty="0">
                <a:sym typeface="Wingdings" pitchFamily="2" charset="2"/>
              </a:rPr>
              <a:t>sub_</a:t>
            </a:r>
            <a:r>
              <a:rPr kumimoji="1" lang="zh-CN" altLang="en-US" dirty="0">
                <a:sym typeface="Wingdings" pitchFamily="2" charset="2"/>
              </a:rPr>
              <a:t> </a:t>
            </a:r>
            <a:r>
              <a:rPr kumimoji="1" lang="en-US" altLang="zh-CN" dirty="0">
                <a:sym typeface="Wingdings" pitchFamily="2" charset="2"/>
              </a:rPr>
              <a:t>=</a:t>
            </a:r>
            <a:r>
              <a:rPr kumimoji="1" lang="zh-CN" altLang="en-US" dirty="0">
                <a:sym typeface="Wingdings" pitchFamily="2" charset="2"/>
              </a:rPr>
              <a:t> </a:t>
            </a:r>
            <a:r>
              <a:rPr kumimoji="1" lang="en-US" altLang="zh-CN" dirty="0">
                <a:sym typeface="Wingdings" pitchFamily="2" charset="2"/>
              </a:rPr>
              <a:t>sub(part_vec1,</a:t>
            </a:r>
            <a:r>
              <a:rPr kumimoji="1" lang="zh-CN" altLang="en-US" dirty="0">
                <a:sym typeface="Wingdings" pitchFamily="2" charset="2"/>
              </a:rPr>
              <a:t> </a:t>
            </a:r>
            <a:r>
              <a:rPr kumimoji="1" lang="en-US" altLang="zh-CN" dirty="0">
                <a:sym typeface="Wingdings" pitchFamily="2" charset="2"/>
              </a:rPr>
              <a:t>part_vec2)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zh-CN" dirty="0">
                <a:sym typeface="Wingdings" pitchFamily="2" charset="2"/>
              </a:rPr>
              <a:t>res</a:t>
            </a:r>
            <a:r>
              <a:rPr kumimoji="1" lang="zh-CN" altLang="en-US" dirty="0">
                <a:sym typeface="Wingdings" pitchFamily="2" charset="2"/>
              </a:rPr>
              <a:t> </a:t>
            </a:r>
            <a:r>
              <a:rPr kumimoji="1" lang="en-US" altLang="zh-CN" dirty="0">
                <a:sym typeface="Wingdings" pitchFamily="2" charset="2"/>
              </a:rPr>
              <a:t>+=</a:t>
            </a:r>
            <a:r>
              <a:rPr kumimoji="1" lang="zh-CN" altLang="en-US" dirty="0">
                <a:sym typeface="Wingdings" pitchFamily="2" charset="2"/>
              </a:rPr>
              <a:t> </a:t>
            </a:r>
            <a:r>
              <a:rPr kumimoji="1" lang="en-US" altLang="zh-CN" dirty="0" err="1">
                <a:sym typeface="Wingdings" pitchFamily="2" charset="2"/>
              </a:rPr>
              <a:t>mul</a:t>
            </a:r>
            <a:r>
              <a:rPr kumimoji="1" lang="en-US" altLang="zh-CN" dirty="0">
                <a:sym typeface="Wingdings" pitchFamily="2" charset="2"/>
              </a:rPr>
              <a:t>(sub_,</a:t>
            </a:r>
            <a:r>
              <a:rPr kumimoji="1" lang="zh-CN" altLang="en-US" dirty="0">
                <a:sym typeface="Wingdings" pitchFamily="2" charset="2"/>
              </a:rPr>
              <a:t> </a:t>
            </a:r>
            <a:r>
              <a:rPr kumimoji="1" lang="en-US" altLang="zh-CN" dirty="0">
                <a:sym typeface="Wingdings" pitchFamily="2" charset="2"/>
              </a:rPr>
              <a:t>sub_)</a:t>
            </a:r>
          </a:p>
          <a:p>
            <a:r>
              <a:rPr kumimoji="1" lang="zh-CN" altLang="en-US" dirty="0">
                <a:sym typeface="Wingdings" pitchFamily="2" charset="2"/>
              </a:rPr>
              <a:t>    </a:t>
            </a:r>
            <a:endParaRPr kumimoji="1" lang="en-US" altLang="zh-CN" dirty="0">
              <a:sym typeface="Wingdings" pitchFamily="2" charset="2"/>
            </a:endParaRPr>
          </a:p>
          <a:p>
            <a:endParaRPr kumimoji="1" lang="en-US" altLang="zh-CN" dirty="0">
              <a:sym typeface="Wingdings" pitchFamily="2" charset="2"/>
            </a:endParaRPr>
          </a:p>
          <a:p>
            <a:endParaRPr kumimoji="1" lang="en-US" altLang="zh-CN" dirty="0">
              <a:sym typeface="Wingdings" pitchFamily="2" charset="2"/>
            </a:endParaRPr>
          </a:p>
          <a:p>
            <a:endParaRPr kumimoji="1" lang="en-US" altLang="zh-CN" dirty="0"/>
          </a:p>
          <a:p>
            <a:r>
              <a:rPr kumimoji="1" lang="en-US" altLang="zh-CN" dirty="0"/>
              <a:t>avx512</a:t>
            </a:r>
            <a:r>
              <a:rPr kumimoji="1" lang="zh-CN" altLang="en-US" dirty="0"/>
              <a:t>   </a:t>
            </a:r>
            <a:r>
              <a:rPr kumimoji="1" lang="en-US" altLang="zh-CN" dirty="0"/>
              <a:t>512bits</a:t>
            </a:r>
            <a:r>
              <a:rPr kumimoji="1" lang="zh-CN" altLang="en-US" dirty="0"/>
              <a:t> </a:t>
            </a:r>
            <a:r>
              <a:rPr kumimoji="1" lang="en-US" altLang="zh-CN" dirty="0"/>
              <a:t>-</a:t>
            </a:r>
            <a:r>
              <a:rPr kumimoji="1" lang="en-US" altLang="zh-CN" dirty="0">
                <a:sym typeface="Wingdings" pitchFamily="2" charset="2"/>
              </a:rPr>
              <a:t>--&gt;</a:t>
            </a:r>
            <a:r>
              <a:rPr kumimoji="1" lang="zh-CN" altLang="en-US" dirty="0"/>
              <a:t>  </a:t>
            </a:r>
            <a:r>
              <a:rPr kumimoji="1" lang="en-US" altLang="zh-CN" dirty="0"/>
              <a:t>16floats</a:t>
            </a:r>
            <a:r>
              <a:rPr kumimoji="1" lang="zh-CN" altLang="en-US" dirty="0"/>
              <a:t> </a:t>
            </a:r>
            <a:endParaRPr kumimoji="1" lang="en-US" altLang="zh-CN" dirty="0"/>
          </a:p>
          <a:p>
            <a:r>
              <a:rPr kumimoji="1" lang="en-US" altLang="zh-CN" dirty="0"/>
              <a:t>loop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8</a:t>
            </a:r>
            <a:r>
              <a:rPr kumimoji="1" lang="zh-CN" altLang="en-US" dirty="0"/>
              <a:t> </a:t>
            </a:r>
            <a:r>
              <a:rPr kumimoji="1" lang="en-US" altLang="zh-CN" dirty="0"/>
              <a:t>times: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zh-CN" dirty="0">
                <a:sym typeface="Wingdings" pitchFamily="2" charset="2"/>
              </a:rPr>
              <a:t>sub_</a:t>
            </a:r>
            <a:r>
              <a:rPr kumimoji="1" lang="zh-CN" altLang="en-US" dirty="0">
                <a:sym typeface="Wingdings" pitchFamily="2" charset="2"/>
              </a:rPr>
              <a:t> </a:t>
            </a:r>
            <a:r>
              <a:rPr kumimoji="1" lang="en-US" altLang="zh-CN" dirty="0">
                <a:sym typeface="Wingdings" pitchFamily="2" charset="2"/>
              </a:rPr>
              <a:t>=</a:t>
            </a:r>
            <a:r>
              <a:rPr kumimoji="1" lang="zh-CN" altLang="en-US" dirty="0">
                <a:sym typeface="Wingdings" pitchFamily="2" charset="2"/>
              </a:rPr>
              <a:t> </a:t>
            </a:r>
            <a:r>
              <a:rPr kumimoji="1" lang="en-US" altLang="zh-CN" dirty="0">
                <a:sym typeface="Wingdings" pitchFamily="2" charset="2"/>
              </a:rPr>
              <a:t>sub(part_vec1,</a:t>
            </a:r>
            <a:r>
              <a:rPr kumimoji="1" lang="zh-CN" altLang="en-US" dirty="0">
                <a:sym typeface="Wingdings" pitchFamily="2" charset="2"/>
              </a:rPr>
              <a:t> </a:t>
            </a:r>
            <a:r>
              <a:rPr kumimoji="1" lang="en-US" altLang="zh-CN" dirty="0">
                <a:sym typeface="Wingdings" pitchFamily="2" charset="2"/>
              </a:rPr>
              <a:t>part_vec2)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zh-CN" dirty="0">
                <a:sym typeface="Wingdings" pitchFamily="2" charset="2"/>
              </a:rPr>
              <a:t>res</a:t>
            </a:r>
            <a:r>
              <a:rPr kumimoji="1" lang="zh-CN" altLang="en-US" dirty="0">
                <a:sym typeface="Wingdings" pitchFamily="2" charset="2"/>
              </a:rPr>
              <a:t> </a:t>
            </a:r>
            <a:r>
              <a:rPr kumimoji="1" lang="en-US" altLang="zh-CN" dirty="0">
                <a:sym typeface="Wingdings" pitchFamily="2" charset="2"/>
              </a:rPr>
              <a:t>+=</a:t>
            </a:r>
            <a:r>
              <a:rPr kumimoji="1" lang="zh-CN" altLang="en-US" dirty="0">
                <a:sym typeface="Wingdings" pitchFamily="2" charset="2"/>
              </a:rPr>
              <a:t> </a:t>
            </a:r>
            <a:r>
              <a:rPr kumimoji="1" lang="en-US" altLang="zh-CN" dirty="0" err="1">
                <a:sym typeface="Wingdings" pitchFamily="2" charset="2"/>
              </a:rPr>
              <a:t>mul</a:t>
            </a:r>
            <a:r>
              <a:rPr kumimoji="1" lang="en-US" altLang="zh-CN" dirty="0">
                <a:sym typeface="Wingdings" pitchFamily="2" charset="2"/>
              </a:rPr>
              <a:t>(sub_,</a:t>
            </a:r>
            <a:r>
              <a:rPr kumimoji="1" lang="zh-CN" altLang="en-US" dirty="0">
                <a:sym typeface="Wingdings" pitchFamily="2" charset="2"/>
              </a:rPr>
              <a:t> </a:t>
            </a:r>
            <a:r>
              <a:rPr kumimoji="1" lang="en-US" altLang="zh-CN" dirty="0">
                <a:sym typeface="Wingdings" pitchFamily="2" charset="2"/>
              </a:rPr>
              <a:t>sub_)</a:t>
            </a:r>
          </a:p>
          <a:p>
            <a:endParaRPr kumimoji="1" lang="en-US" altLang="zh-CN" dirty="0">
              <a:sym typeface="Wingdings" pitchFamily="2" charset="2"/>
            </a:endParaRPr>
          </a:p>
          <a:p>
            <a:r>
              <a:rPr kumimoji="1" lang="zh-CN" altLang="en-US" dirty="0">
                <a:sym typeface="Wingdings" pitchFamily="2" charset="2"/>
              </a:rPr>
              <a:t> </a:t>
            </a:r>
            <a:endParaRPr kumimoji="1" lang="en-US" altLang="zh-CN" dirty="0">
              <a:sym typeface="Wingdings" pitchFamily="2" charset="2"/>
            </a:endParaRPr>
          </a:p>
          <a:p>
            <a:r>
              <a:rPr kumimoji="1" lang="en-US" altLang="zh-CN" dirty="0">
                <a:solidFill>
                  <a:srgbClr val="FF0000"/>
                </a:solidFill>
                <a:sym typeface="Wingdings" pitchFamily="2" charset="2"/>
              </a:rPr>
              <a:t>avx512</a:t>
            </a:r>
            <a:r>
              <a:rPr kumimoji="1" lang="zh-CN" altLang="en-US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  <a:sym typeface="Wingdings" pitchFamily="2" charset="2"/>
              </a:rPr>
              <a:t>is</a:t>
            </a:r>
            <a:r>
              <a:rPr kumimoji="1" lang="zh-CN" altLang="en-US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  <a:sym typeface="Wingdings" pitchFamily="2" charset="2"/>
              </a:rPr>
              <a:t>2x</a:t>
            </a:r>
            <a:r>
              <a:rPr kumimoji="1" lang="zh-CN" altLang="en-US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  <a:sym typeface="Wingdings" pitchFamily="2" charset="2"/>
              </a:rPr>
              <a:t>faster</a:t>
            </a:r>
            <a:endParaRPr kumimoji="1" lang="en-US" altLang="zh-CN" dirty="0">
              <a:solidFill>
                <a:srgbClr val="FF0000"/>
              </a:solidFill>
            </a:endParaRPr>
          </a:p>
          <a:p>
            <a:endParaRPr kumimoji="1" lang="en-US" altLang="zh-CN" dirty="0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50390579-B72D-8D48-AA8A-8CB2CBCC7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Accelerate</a:t>
            </a:r>
            <a:r>
              <a:rPr kumimoji="1" lang="zh-CN" altLang="en-US" dirty="0"/>
              <a:t> </a:t>
            </a:r>
            <a:r>
              <a:rPr kumimoji="1" lang="en-US" altLang="zh-CN" dirty="0"/>
              <a:t>with</a:t>
            </a:r>
            <a:r>
              <a:rPr kumimoji="1" lang="zh-CN" altLang="en-US" dirty="0"/>
              <a:t> </a:t>
            </a:r>
            <a:r>
              <a:rPr kumimoji="1" lang="en-US" altLang="zh-CN" dirty="0"/>
              <a:t>avx512</a:t>
            </a:r>
            <a:endParaRPr kumimoji="1" lang="zh-CN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3D241320-E162-5B4B-AB0F-7017053D95DC}"/>
              </a:ext>
            </a:extLst>
          </p:cNvPr>
          <p:cNvSpPr/>
          <p:nvPr/>
        </p:nvSpPr>
        <p:spPr>
          <a:xfrm>
            <a:off x="5136776" y="2393744"/>
            <a:ext cx="3379694" cy="2689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151249A-AEE7-5846-BF9F-E58A27E7E2E2}"/>
              </a:ext>
            </a:extLst>
          </p:cNvPr>
          <p:cNvSpPr/>
          <p:nvPr/>
        </p:nvSpPr>
        <p:spPr>
          <a:xfrm>
            <a:off x="5136776" y="2982275"/>
            <a:ext cx="3379694" cy="2689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8" name="直线连接符 7">
            <a:extLst>
              <a:ext uri="{FF2B5EF4-FFF2-40B4-BE49-F238E27FC236}">
                <a16:creationId xmlns:a16="http://schemas.microsoft.com/office/drawing/2014/main" id="{50740CCE-7F90-0D4D-B2BC-F48024972AFE}"/>
              </a:ext>
            </a:extLst>
          </p:cNvPr>
          <p:cNvCxnSpPr>
            <a:cxnSpLocks/>
          </p:cNvCxnSpPr>
          <p:nvPr/>
        </p:nvCxnSpPr>
        <p:spPr>
          <a:xfrm>
            <a:off x="5638799" y="1858666"/>
            <a:ext cx="0" cy="1931053"/>
          </a:xfrm>
          <a:prstGeom prst="line">
            <a:avLst/>
          </a:prstGeom>
          <a:ln w="12700">
            <a:solidFill>
              <a:schemeClr val="dk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文本框 10">
            <a:extLst>
              <a:ext uri="{FF2B5EF4-FFF2-40B4-BE49-F238E27FC236}">
                <a16:creationId xmlns:a16="http://schemas.microsoft.com/office/drawing/2014/main" id="{01626DB2-7F9D-824E-8B08-DB07422657E5}"/>
              </a:ext>
            </a:extLst>
          </p:cNvPr>
          <p:cNvSpPr txBox="1"/>
          <p:nvPr/>
        </p:nvSpPr>
        <p:spPr>
          <a:xfrm>
            <a:off x="8802470" y="2343548"/>
            <a:ext cx="2546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vec1,</a:t>
            </a:r>
            <a:r>
              <a:rPr kumimoji="1" lang="zh-CN" altLang="en-US" dirty="0"/>
              <a:t> </a:t>
            </a:r>
            <a:r>
              <a:rPr kumimoji="1" lang="en-US" altLang="zh-CN" dirty="0"/>
              <a:t>dim</a:t>
            </a:r>
            <a:r>
              <a:rPr kumimoji="1" lang="zh-CN" altLang="en-US" dirty="0"/>
              <a:t> </a:t>
            </a:r>
            <a:r>
              <a:rPr kumimoji="1" lang="en-US" altLang="zh-CN" dirty="0"/>
              <a:t>=</a:t>
            </a:r>
            <a:r>
              <a:rPr kumimoji="1" lang="zh-CN" altLang="en-US" dirty="0"/>
              <a:t> </a:t>
            </a:r>
            <a:r>
              <a:rPr kumimoji="1" lang="en-US" altLang="zh-CN" dirty="0"/>
              <a:t>128</a:t>
            </a:r>
            <a:endParaRPr kumimoji="1" lang="zh-CN" altLang="en-US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A7E33325-E6C4-1E45-A372-8B33E26C4116}"/>
              </a:ext>
            </a:extLst>
          </p:cNvPr>
          <p:cNvSpPr txBox="1"/>
          <p:nvPr/>
        </p:nvSpPr>
        <p:spPr>
          <a:xfrm>
            <a:off x="8802470" y="2881884"/>
            <a:ext cx="2546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vec2,</a:t>
            </a:r>
            <a:r>
              <a:rPr kumimoji="1" lang="zh-CN" altLang="en-US" dirty="0"/>
              <a:t> </a:t>
            </a:r>
            <a:r>
              <a:rPr kumimoji="1" lang="en-US" altLang="zh-CN" dirty="0"/>
              <a:t>dim</a:t>
            </a:r>
            <a:r>
              <a:rPr kumimoji="1" lang="zh-CN" altLang="en-US" dirty="0"/>
              <a:t> </a:t>
            </a:r>
            <a:r>
              <a:rPr kumimoji="1" lang="en-US" altLang="zh-CN" dirty="0"/>
              <a:t>=</a:t>
            </a:r>
            <a:r>
              <a:rPr kumimoji="1" lang="zh-CN" altLang="en-US" dirty="0"/>
              <a:t> </a:t>
            </a:r>
            <a:r>
              <a:rPr kumimoji="1" lang="en-US" altLang="zh-CN" dirty="0"/>
              <a:t>128</a:t>
            </a:r>
            <a:endParaRPr kumimoji="1" lang="zh-CN" altLang="en-US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1AFFA161-816C-054F-994A-B1DFBB8335CF}"/>
              </a:ext>
            </a:extLst>
          </p:cNvPr>
          <p:cNvSpPr/>
          <p:nvPr/>
        </p:nvSpPr>
        <p:spPr>
          <a:xfrm>
            <a:off x="5145740" y="4567975"/>
            <a:ext cx="3379694" cy="2689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CA2BF54-82F2-934E-BCC0-76B5ED57AFF5}"/>
              </a:ext>
            </a:extLst>
          </p:cNvPr>
          <p:cNvSpPr/>
          <p:nvPr/>
        </p:nvSpPr>
        <p:spPr>
          <a:xfrm>
            <a:off x="5145740" y="5156506"/>
            <a:ext cx="3379694" cy="2689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7" name="直线连接符 16">
            <a:extLst>
              <a:ext uri="{FF2B5EF4-FFF2-40B4-BE49-F238E27FC236}">
                <a16:creationId xmlns:a16="http://schemas.microsoft.com/office/drawing/2014/main" id="{72EA4703-A886-F14E-AF22-51E76E4AE9F3}"/>
              </a:ext>
            </a:extLst>
          </p:cNvPr>
          <p:cNvCxnSpPr>
            <a:cxnSpLocks/>
          </p:cNvCxnSpPr>
          <p:nvPr/>
        </p:nvCxnSpPr>
        <p:spPr>
          <a:xfrm>
            <a:off x="6185644" y="4289280"/>
            <a:ext cx="0" cy="1931053"/>
          </a:xfrm>
          <a:prstGeom prst="line">
            <a:avLst/>
          </a:prstGeom>
          <a:ln w="12700">
            <a:solidFill>
              <a:schemeClr val="dk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917D8C1F-9239-4846-93BE-0E3A3228D7AB}"/>
              </a:ext>
            </a:extLst>
          </p:cNvPr>
          <p:cNvSpPr txBox="1"/>
          <p:nvPr/>
        </p:nvSpPr>
        <p:spPr>
          <a:xfrm>
            <a:off x="8802470" y="4467584"/>
            <a:ext cx="2546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vec1,</a:t>
            </a:r>
            <a:r>
              <a:rPr kumimoji="1" lang="zh-CN" altLang="en-US" dirty="0"/>
              <a:t> </a:t>
            </a:r>
            <a:r>
              <a:rPr kumimoji="1" lang="en-US" altLang="zh-CN" dirty="0"/>
              <a:t>dim</a:t>
            </a:r>
            <a:r>
              <a:rPr kumimoji="1" lang="zh-CN" altLang="en-US" dirty="0"/>
              <a:t> </a:t>
            </a:r>
            <a:r>
              <a:rPr kumimoji="1" lang="en-US" altLang="zh-CN" dirty="0"/>
              <a:t>=</a:t>
            </a:r>
            <a:r>
              <a:rPr kumimoji="1" lang="zh-CN" altLang="en-US" dirty="0"/>
              <a:t> </a:t>
            </a:r>
            <a:r>
              <a:rPr kumimoji="1" lang="en-US" altLang="zh-CN" dirty="0"/>
              <a:t>128</a:t>
            </a:r>
            <a:endParaRPr kumimoji="1" lang="zh-CN" altLang="en-US" dirty="0"/>
          </a:p>
        </p:txBody>
      </p:sp>
      <p:sp>
        <p:nvSpPr>
          <p:cNvPr id="19" name="文本框 10">
            <a:extLst>
              <a:ext uri="{FF2B5EF4-FFF2-40B4-BE49-F238E27FC236}">
                <a16:creationId xmlns:a16="http://schemas.microsoft.com/office/drawing/2014/main" id="{01626DB2-7F9D-824E-8B08-DB07422657E5}"/>
              </a:ext>
            </a:extLst>
          </p:cNvPr>
          <p:cNvSpPr txBox="1"/>
          <p:nvPr/>
        </p:nvSpPr>
        <p:spPr>
          <a:xfrm>
            <a:off x="8802470" y="5070141"/>
            <a:ext cx="2546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CN" dirty="0"/>
              <a:t>vec2,</a:t>
            </a:r>
            <a:r>
              <a:rPr kumimoji="1" lang="zh-CN" altLang="en-US" dirty="0"/>
              <a:t> </a:t>
            </a:r>
            <a:r>
              <a:rPr kumimoji="1" lang="en-US" altLang="zh-CN" dirty="0"/>
              <a:t>dim</a:t>
            </a:r>
            <a:r>
              <a:rPr kumimoji="1" lang="zh-CN" altLang="en-US" dirty="0"/>
              <a:t> </a:t>
            </a:r>
            <a:r>
              <a:rPr kumimoji="1" lang="en-US" altLang="zh-CN" dirty="0"/>
              <a:t>=</a:t>
            </a:r>
            <a:r>
              <a:rPr kumimoji="1" lang="zh-CN" altLang="en-US" dirty="0"/>
              <a:t> </a:t>
            </a:r>
            <a:r>
              <a:rPr kumimoji="1" lang="en-US" altLang="zh-CN" dirty="0"/>
              <a:t>128</a:t>
            </a:r>
            <a:endParaRPr kumimoji="1"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6282943D-429A-4648-B56A-860CC559BFDF}"/>
              </a:ext>
            </a:extLst>
          </p:cNvPr>
          <p:cNvSpPr txBox="1"/>
          <p:nvPr/>
        </p:nvSpPr>
        <p:spPr>
          <a:xfrm>
            <a:off x="6096000" y="1814672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err="1"/>
              <a:t>sub_dim</a:t>
            </a:r>
            <a:r>
              <a:rPr kumimoji="1" lang="zh-CN" altLang="en-US" dirty="0"/>
              <a:t> </a:t>
            </a:r>
            <a:r>
              <a:rPr kumimoji="1" lang="en-US" altLang="zh-CN" dirty="0"/>
              <a:t>=</a:t>
            </a:r>
            <a:r>
              <a:rPr kumimoji="1" lang="zh-CN" altLang="en-US" dirty="0"/>
              <a:t> </a:t>
            </a:r>
            <a:r>
              <a:rPr kumimoji="1" lang="en-US" altLang="zh-CN" dirty="0"/>
              <a:t>8</a:t>
            </a:r>
            <a:endParaRPr kumimoji="1" lang="zh-CN" altLang="en-US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7DAB6333-3498-3D48-B571-2FE3E37362DB}"/>
              </a:ext>
            </a:extLst>
          </p:cNvPr>
          <p:cNvSpPr txBox="1"/>
          <p:nvPr/>
        </p:nvSpPr>
        <p:spPr>
          <a:xfrm>
            <a:off x="6448591" y="3994181"/>
            <a:ext cx="1535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err="1"/>
              <a:t>sub_dim</a:t>
            </a:r>
            <a:r>
              <a:rPr kumimoji="1" lang="zh-CN" altLang="en-US" dirty="0"/>
              <a:t> </a:t>
            </a:r>
            <a:r>
              <a:rPr kumimoji="1" lang="en-US" altLang="zh-CN" dirty="0"/>
              <a:t>=</a:t>
            </a:r>
            <a:r>
              <a:rPr kumimoji="1" lang="zh-CN" altLang="en-US" dirty="0"/>
              <a:t> </a:t>
            </a:r>
            <a:r>
              <a:rPr kumimoji="1" lang="en-US" altLang="zh-CN" dirty="0"/>
              <a:t>16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55089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D6F6A0-EF8A-7B41-A894-6112CA083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int8</a:t>
            </a:r>
            <a:r>
              <a:rPr kumimoji="1" lang="zh-CN" altLang="en-US" dirty="0"/>
              <a:t> </a:t>
            </a:r>
            <a:r>
              <a:rPr kumimoji="1" lang="en-US" altLang="zh-CN" dirty="0"/>
              <a:t>hnsw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9D4A9E7-5CD8-884F-B719-9422A22D3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459" y="1461247"/>
            <a:ext cx="10708341" cy="5136777"/>
          </a:xfrm>
        </p:spPr>
        <p:txBody>
          <a:bodyPr/>
          <a:lstStyle/>
          <a:p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first</a:t>
            </a:r>
            <a:r>
              <a:rPr kumimoji="1" lang="zh-CN" altLang="en-US" dirty="0"/>
              <a:t> </a:t>
            </a:r>
            <a:r>
              <a:rPr kumimoji="1" lang="en-US" altLang="zh-CN" dirty="0"/>
              <a:t>level</a:t>
            </a:r>
            <a:r>
              <a:rPr kumimoji="1" lang="zh-CN" altLang="en-US" dirty="0"/>
              <a:t> </a:t>
            </a:r>
            <a:r>
              <a:rPr kumimoji="1" lang="en-US" altLang="zh-CN" dirty="0"/>
              <a:t>index</a:t>
            </a:r>
            <a:r>
              <a:rPr kumimoji="1" lang="zh-CN" altLang="en-US" dirty="0"/>
              <a:t> </a:t>
            </a:r>
            <a:r>
              <a:rPr kumimoji="1" lang="en-US" altLang="zh-CN" dirty="0"/>
              <a:t>concerns</a:t>
            </a:r>
            <a:r>
              <a:rPr kumimoji="1" lang="zh-CN" altLang="en-US" dirty="0"/>
              <a:t> </a:t>
            </a:r>
            <a:r>
              <a:rPr kumimoji="1" lang="en-US" altLang="zh-CN" dirty="0"/>
              <a:t>more</a:t>
            </a:r>
            <a:r>
              <a:rPr kumimoji="1" lang="zh-CN" altLang="en-US" dirty="0"/>
              <a:t> </a:t>
            </a:r>
            <a:r>
              <a:rPr kumimoji="1" lang="en-US" altLang="zh-CN" dirty="0"/>
              <a:t>about</a:t>
            </a:r>
            <a:r>
              <a:rPr kumimoji="1" lang="zh-CN" altLang="en-US" dirty="0"/>
              <a:t> </a:t>
            </a:r>
            <a:r>
              <a:rPr kumimoji="1" lang="en-US" altLang="zh-CN" dirty="0"/>
              <a:t>recall@50</a:t>
            </a:r>
          </a:p>
          <a:p>
            <a:r>
              <a:rPr kumimoji="1" lang="en-US" altLang="zh-CN" dirty="0"/>
              <a:t>uniform</a:t>
            </a:r>
            <a:r>
              <a:rPr kumimoji="1" lang="zh-CN" altLang="en-US" dirty="0"/>
              <a:t> </a:t>
            </a:r>
            <a:r>
              <a:rPr kumimoji="1" lang="en-US" altLang="zh-CN" dirty="0"/>
              <a:t>quantize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good</a:t>
            </a:r>
            <a:r>
              <a:rPr kumimoji="1" lang="zh-CN" altLang="en-US" dirty="0"/>
              <a:t> </a:t>
            </a:r>
            <a:r>
              <a:rPr kumimoji="1" lang="en-US" altLang="zh-CN" dirty="0"/>
              <a:t>enough</a:t>
            </a:r>
          </a:p>
          <a:p>
            <a:endParaRPr kumimoji="1" lang="en-US" altLang="zh-CN" dirty="0"/>
          </a:p>
          <a:p>
            <a:pPr marL="0" indent="0">
              <a:buNone/>
            </a:pPr>
            <a:r>
              <a:rPr kumimoji="1" lang="en-US" altLang="zh-CN" dirty="0"/>
              <a:t>default</a:t>
            </a:r>
            <a:r>
              <a:rPr kumimoji="1" lang="zh-CN" altLang="en-US" dirty="0"/>
              <a:t> </a:t>
            </a:r>
            <a:r>
              <a:rPr kumimoji="1" lang="en-US" altLang="zh-CN" dirty="0"/>
              <a:t>scale</a:t>
            </a:r>
            <a:r>
              <a:rPr kumimoji="1" lang="zh-CN" altLang="en-US" dirty="0"/>
              <a:t> </a:t>
            </a:r>
            <a:r>
              <a:rPr kumimoji="1" lang="en-US" altLang="zh-CN" dirty="0"/>
              <a:t>quantize</a:t>
            </a:r>
            <a:r>
              <a:rPr kumimoji="1" lang="zh-CN" altLang="en-US" dirty="0"/>
              <a:t> </a:t>
            </a:r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/>
              <a:t>FAISS</a:t>
            </a:r>
            <a:r>
              <a:rPr kumimoji="1" lang="zh-CN" altLang="en-US" dirty="0"/>
              <a:t>                 </a:t>
            </a:r>
            <a:r>
              <a:rPr kumimoji="1" lang="en-US" altLang="zh-CN" dirty="0"/>
              <a:t>uniform</a:t>
            </a:r>
            <a:r>
              <a:rPr kumimoji="1" lang="zh-CN" altLang="en-US" dirty="0"/>
              <a:t> </a:t>
            </a:r>
            <a:r>
              <a:rPr kumimoji="1" lang="en-US" altLang="zh-CN" dirty="0"/>
              <a:t>quantize</a:t>
            </a:r>
          </a:p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r>
              <a:rPr kumimoji="1" lang="zh-CN" altLang="en-US" dirty="0"/>
              <a:t>                       </a:t>
            </a:r>
            <a:r>
              <a:rPr kumimoji="1" lang="en-US" altLang="zh-CN" dirty="0"/>
              <a:t>……</a:t>
            </a:r>
            <a:r>
              <a:rPr kumimoji="1" lang="zh-CN" altLang="en-US" dirty="0"/>
              <a:t>                                                </a:t>
            </a:r>
            <a:r>
              <a:rPr kumimoji="1" lang="en-US" altLang="zh-CN" dirty="0"/>
              <a:t>……</a:t>
            </a:r>
          </a:p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r>
              <a:rPr kumimoji="1" lang="en-US" altLang="zh-CN" dirty="0"/>
              <a:t>each</a:t>
            </a:r>
            <a:r>
              <a:rPr kumimoji="1" lang="zh-CN" altLang="en-US" dirty="0"/>
              <a:t> </a:t>
            </a:r>
            <a:r>
              <a:rPr kumimoji="1" lang="en-US" altLang="zh-CN" dirty="0"/>
              <a:t>dim</a:t>
            </a:r>
            <a:r>
              <a:rPr kumimoji="1" lang="zh-CN" altLang="en-US" dirty="0"/>
              <a:t> </a:t>
            </a:r>
            <a:r>
              <a:rPr kumimoji="1" lang="en-US" altLang="zh-CN" dirty="0"/>
              <a:t>has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different</a:t>
            </a:r>
            <a:r>
              <a:rPr kumimoji="1" lang="zh-CN" altLang="en-US" dirty="0"/>
              <a:t> </a:t>
            </a:r>
            <a:r>
              <a:rPr kumimoji="1" lang="en-US" altLang="zh-CN" dirty="0"/>
              <a:t>scale</a:t>
            </a:r>
            <a:r>
              <a:rPr kumimoji="1" lang="zh-CN" altLang="en-US" dirty="0"/>
              <a:t>                 </a:t>
            </a:r>
            <a:r>
              <a:rPr kumimoji="1" lang="en-US" altLang="zh-CN" dirty="0"/>
              <a:t>one</a:t>
            </a:r>
            <a:r>
              <a:rPr kumimoji="1" lang="zh-CN" altLang="en-US" dirty="0"/>
              <a:t> </a:t>
            </a:r>
            <a:r>
              <a:rPr kumimoji="1" lang="en-US" altLang="zh-CN" dirty="0"/>
              <a:t>scale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all</a:t>
            </a:r>
            <a:r>
              <a:rPr kumimoji="1" lang="zh-CN" altLang="en-US" dirty="0"/>
              <a:t> </a:t>
            </a:r>
            <a:r>
              <a:rPr kumimoji="1" lang="en-US" altLang="zh-CN" dirty="0"/>
              <a:t>values</a:t>
            </a:r>
          </a:p>
          <a:p>
            <a:endParaRPr kumimoji="1" lang="zh-CN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C1E69492-2E0C-4544-972D-7A02321BEEE6}"/>
              </a:ext>
            </a:extLst>
          </p:cNvPr>
          <p:cNvSpPr/>
          <p:nvPr/>
        </p:nvSpPr>
        <p:spPr>
          <a:xfrm>
            <a:off x="923368" y="3767441"/>
            <a:ext cx="4563033" cy="22869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C57881B3-0FEF-FC41-ACCC-55EEDB1C11E6}"/>
              </a:ext>
            </a:extLst>
          </p:cNvPr>
          <p:cNvSpPr/>
          <p:nvPr/>
        </p:nvSpPr>
        <p:spPr>
          <a:xfrm>
            <a:off x="923367" y="4188782"/>
            <a:ext cx="4563033" cy="22869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1E69492-2E0C-4544-972D-7A02321BEEE6}"/>
              </a:ext>
            </a:extLst>
          </p:cNvPr>
          <p:cNvSpPr/>
          <p:nvPr/>
        </p:nvSpPr>
        <p:spPr>
          <a:xfrm>
            <a:off x="923366" y="5066132"/>
            <a:ext cx="4563033" cy="22869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zh-CN" altLang="en-US"/>
          </a:p>
        </p:txBody>
      </p:sp>
      <p:cxnSp>
        <p:nvCxnSpPr>
          <p:cNvPr id="9" name="直线连接符 8">
            <a:extLst>
              <a:ext uri="{FF2B5EF4-FFF2-40B4-BE49-F238E27FC236}">
                <a16:creationId xmlns:a16="http://schemas.microsoft.com/office/drawing/2014/main" id="{59E02784-93C3-D14E-9AB3-80D0AA609E41}"/>
              </a:ext>
            </a:extLst>
          </p:cNvPr>
          <p:cNvCxnSpPr>
            <a:cxnSpLocks/>
          </p:cNvCxnSpPr>
          <p:nvPr/>
        </p:nvCxnSpPr>
        <p:spPr>
          <a:xfrm>
            <a:off x="1255060" y="3545541"/>
            <a:ext cx="0" cy="2090013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线连接符 17">
            <a:extLst>
              <a:ext uri="{FF2B5EF4-FFF2-40B4-BE49-F238E27FC236}">
                <a16:creationId xmlns:a16="http://schemas.microsoft.com/office/drawing/2014/main" id="{0C434095-1C3E-BF4A-81A5-B11C2C9E0516}"/>
              </a:ext>
            </a:extLst>
          </p:cNvPr>
          <p:cNvCxnSpPr>
            <a:cxnSpLocks/>
          </p:cNvCxnSpPr>
          <p:nvPr/>
        </p:nvCxnSpPr>
        <p:spPr>
          <a:xfrm>
            <a:off x="1577789" y="3545541"/>
            <a:ext cx="0" cy="2090013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线连接符 18">
            <a:extLst>
              <a:ext uri="{FF2B5EF4-FFF2-40B4-BE49-F238E27FC236}">
                <a16:creationId xmlns:a16="http://schemas.microsoft.com/office/drawing/2014/main" id="{59E02784-93C3-D14E-9AB3-80D0AA609E41}"/>
              </a:ext>
            </a:extLst>
          </p:cNvPr>
          <p:cNvCxnSpPr>
            <a:cxnSpLocks/>
          </p:cNvCxnSpPr>
          <p:nvPr/>
        </p:nvCxnSpPr>
        <p:spPr>
          <a:xfrm>
            <a:off x="5181601" y="3545541"/>
            <a:ext cx="0" cy="2090013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线连接符 19">
            <a:extLst>
              <a:ext uri="{FF2B5EF4-FFF2-40B4-BE49-F238E27FC236}">
                <a16:creationId xmlns:a16="http://schemas.microsoft.com/office/drawing/2014/main" id="{59E02784-93C3-D14E-9AB3-80D0AA609E41}"/>
              </a:ext>
            </a:extLst>
          </p:cNvPr>
          <p:cNvCxnSpPr>
            <a:cxnSpLocks/>
          </p:cNvCxnSpPr>
          <p:nvPr/>
        </p:nvCxnSpPr>
        <p:spPr>
          <a:xfrm>
            <a:off x="1927412" y="3545541"/>
            <a:ext cx="0" cy="2090013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FBD30BC6-0488-BF42-9907-CBFE91260BED}"/>
                  </a:ext>
                </a:extLst>
              </p:cNvPr>
              <p:cNvSpPr txBox="1"/>
              <p:nvPr/>
            </p:nvSpPr>
            <p:spPr>
              <a:xfrm>
                <a:off x="769710" y="5315730"/>
                <a:ext cx="6332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zh-CN" altLang="en-US" dirty="0"/>
              </a:p>
            </p:txBody>
          </p:sp>
        </mc:Choice>
        <mc:Fallback xmlns="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FBD30BC6-0488-BF42-9907-CBFE91260B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710" y="5315730"/>
                <a:ext cx="633268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矩形 23">
                <a:extLst>
                  <a:ext uri="{FF2B5EF4-FFF2-40B4-BE49-F238E27FC236}">
                    <a16:creationId xmlns:a16="http://schemas.microsoft.com/office/drawing/2014/main" id="{A4B90A97-A897-334C-A096-F245BF744169}"/>
                  </a:ext>
                </a:extLst>
              </p:cNvPr>
              <p:cNvSpPr/>
              <p:nvPr/>
            </p:nvSpPr>
            <p:spPr>
              <a:xfrm>
                <a:off x="1214239" y="5315730"/>
                <a:ext cx="4562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4" name="矩形 23">
                <a:extLst>
                  <a:ext uri="{FF2B5EF4-FFF2-40B4-BE49-F238E27FC236}">
                    <a16:creationId xmlns:a16="http://schemas.microsoft.com/office/drawing/2014/main" id="{A4B90A97-A897-334C-A096-F245BF7441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4239" y="5315730"/>
                <a:ext cx="456279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矩形 24">
                <a:extLst>
                  <a:ext uri="{FF2B5EF4-FFF2-40B4-BE49-F238E27FC236}">
                    <a16:creationId xmlns:a16="http://schemas.microsoft.com/office/drawing/2014/main" id="{BA7E2C4B-FE61-9846-96C5-614C05313DC9}"/>
                  </a:ext>
                </a:extLst>
              </p:cNvPr>
              <p:cNvSpPr/>
              <p:nvPr/>
            </p:nvSpPr>
            <p:spPr>
              <a:xfrm>
                <a:off x="1573487" y="5315730"/>
                <a:ext cx="4562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5" name="矩形 24">
                <a:extLst>
                  <a:ext uri="{FF2B5EF4-FFF2-40B4-BE49-F238E27FC236}">
                    <a16:creationId xmlns:a16="http://schemas.microsoft.com/office/drawing/2014/main" id="{BA7E2C4B-FE61-9846-96C5-614C05313D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3487" y="5315730"/>
                <a:ext cx="45627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C553983B-22FD-B443-A5F7-FF2560AE8893}"/>
                  </a:ext>
                </a:extLst>
              </p:cNvPr>
              <p:cNvSpPr/>
              <p:nvPr/>
            </p:nvSpPr>
            <p:spPr>
              <a:xfrm>
                <a:off x="5123939" y="5286913"/>
                <a:ext cx="68518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</a:rPr>
                            <m:t>𝑑𝑖𝑚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C553983B-22FD-B443-A5F7-FF2560AE88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3939" y="5286913"/>
                <a:ext cx="68518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矩形 38">
            <a:extLst>
              <a:ext uri="{FF2B5EF4-FFF2-40B4-BE49-F238E27FC236}">
                <a16:creationId xmlns:a16="http://schemas.microsoft.com/office/drawing/2014/main" id="{DB2515EE-1C8F-2040-97A2-2ECD04CA3912}"/>
              </a:ext>
            </a:extLst>
          </p:cNvPr>
          <p:cNvSpPr/>
          <p:nvPr/>
        </p:nvSpPr>
        <p:spPr>
          <a:xfrm>
            <a:off x="6299055" y="3767441"/>
            <a:ext cx="4563033" cy="22869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0C9DF2FC-9548-1F48-A900-131A7DB76015}"/>
              </a:ext>
            </a:extLst>
          </p:cNvPr>
          <p:cNvSpPr/>
          <p:nvPr/>
        </p:nvSpPr>
        <p:spPr>
          <a:xfrm>
            <a:off x="6299054" y="4188782"/>
            <a:ext cx="4563033" cy="22869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B07DDBE4-3E8E-3D4A-9509-6BF8DBA0B6B3}"/>
              </a:ext>
            </a:extLst>
          </p:cNvPr>
          <p:cNvSpPr/>
          <p:nvPr/>
        </p:nvSpPr>
        <p:spPr>
          <a:xfrm>
            <a:off x="6299053" y="5066132"/>
            <a:ext cx="4563033" cy="22869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矩形 48">
                <a:extLst>
                  <a:ext uri="{FF2B5EF4-FFF2-40B4-BE49-F238E27FC236}">
                    <a16:creationId xmlns:a16="http://schemas.microsoft.com/office/drawing/2014/main" id="{D31AC29A-21E5-6E43-ACB5-BA2C36A8A6B4}"/>
                  </a:ext>
                </a:extLst>
              </p:cNvPr>
              <p:cNvSpPr/>
              <p:nvPr/>
            </p:nvSpPr>
            <p:spPr>
              <a:xfrm>
                <a:off x="8210807" y="5574150"/>
                <a:ext cx="81586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</a:rPr>
                            <m:t>𝑠𝑐𝑎𝑙𝑒</m:t>
                          </m:r>
                        </m:e>
                        <m:sub>
                          <m:r>
                            <a:rPr kumimoji="1" lang="zh-CN" alt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9" name="矩形 48">
                <a:extLst>
                  <a:ext uri="{FF2B5EF4-FFF2-40B4-BE49-F238E27FC236}">
                    <a16:creationId xmlns:a16="http://schemas.microsoft.com/office/drawing/2014/main" id="{D31AC29A-21E5-6E43-ACB5-BA2C36A8A6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0807" y="5574150"/>
                <a:ext cx="815864" cy="369332"/>
              </a:xfrm>
              <a:prstGeom prst="rect">
                <a:avLst/>
              </a:prstGeom>
              <a:blipFill>
                <a:blip r:embed="rId6"/>
                <a:stretch>
                  <a:fillRect b="-1290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6950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C25773-C9C3-194F-9183-DB7273E35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product</a:t>
            </a:r>
            <a:r>
              <a:rPr kumimoji="1" lang="zh-CN" altLang="en-US" dirty="0"/>
              <a:t> </a:t>
            </a:r>
            <a:r>
              <a:rPr kumimoji="1" lang="en-US" altLang="zh-CN" dirty="0"/>
              <a:t>quantize</a:t>
            </a:r>
            <a:r>
              <a:rPr kumimoji="1" lang="zh-CN" altLang="en-US" dirty="0"/>
              <a:t> </a:t>
            </a:r>
            <a:r>
              <a:rPr kumimoji="1" lang="en-US" altLang="zh-CN" dirty="0"/>
              <a:t>error</a:t>
            </a:r>
            <a:r>
              <a:rPr kumimoji="1" lang="zh-CN" altLang="en-US" dirty="0"/>
              <a:t> </a:t>
            </a:r>
            <a:r>
              <a:rPr kumimoji="1" lang="en-US" altLang="zh-CN" dirty="0"/>
              <a:t>correction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D844772-847C-9849-9CC5-500DFC259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5901"/>
            <a:ext cx="10515600" cy="983563"/>
          </a:xfrm>
        </p:spPr>
        <p:txBody>
          <a:bodyPr>
            <a:normAutofit lnSpcReduction="10000"/>
          </a:bodyPr>
          <a:lstStyle/>
          <a:p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end-to-end</a:t>
            </a:r>
            <a:r>
              <a:rPr kumimoji="1" lang="zh-CN" altLang="en-US" dirty="0"/>
              <a:t> </a:t>
            </a:r>
            <a:r>
              <a:rPr kumimoji="1" lang="en-US" altLang="zh-CN" dirty="0"/>
              <a:t>training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method</a:t>
            </a:r>
          </a:p>
          <a:p>
            <a:r>
              <a:rPr kumimoji="1" lang="en-US" altLang="zh-CN" dirty="0"/>
              <a:t>strongly</a:t>
            </a:r>
            <a:r>
              <a:rPr kumimoji="1" lang="zh-CN" altLang="en-US" dirty="0"/>
              <a:t> </a:t>
            </a:r>
            <a:r>
              <a:rPr kumimoji="1" lang="en-US" altLang="zh-CN" dirty="0"/>
              <a:t>data</a:t>
            </a:r>
            <a:r>
              <a:rPr kumimoji="1" lang="zh-CN" altLang="en-US" dirty="0"/>
              <a:t> </a:t>
            </a:r>
            <a:r>
              <a:rPr kumimoji="1" lang="en-US" altLang="zh-CN" dirty="0"/>
              <a:t>dependence</a:t>
            </a:r>
          </a:p>
        </p:txBody>
      </p:sp>
      <p:sp>
        <p:nvSpPr>
          <p:cNvPr id="4" name="圆角矩形 3">
            <a:extLst>
              <a:ext uri="{FF2B5EF4-FFF2-40B4-BE49-F238E27FC236}">
                <a16:creationId xmlns:a16="http://schemas.microsoft.com/office/drawing/2014/main" id="{9AE51EE4-5AEA-9643-BA0F-C76DC9844AF7}"/>
              </a:ext>
            </a:extLst>
          </p:cNvPr>
          <p:cNvSpPr/>
          <p:nvPr/>
        </p:nvSpPr>
        <p:spPr>
          <a:xfrm>
            <a:off x="838200" y="3336186"/>
            <a:ext cx="2743200" cy="53587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chemeClr val="tx1"/>
                </a:solidFill>
              </a:rPr>
              <a:t>Query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5" name="圆角矩形 4">
            <a:extLst>
              <a:ext uri="{FF2B5EF4-FFF2-40B4-BE49-F238E27FC236}">
                <a16:creationId xmlns:a16="http://schemas.microsoft.com/office/drawing/2014/main" id="{307BB446-0A91-DD4A-8755-A834135FA328}"/>
              </a:ext>
            </a:extLst>
          </p:cNvPr>
          <p:cNvSpPr/>
          <p:nvPr/>
        </p:nvSpPr>
        <p:spPr>
          <a:xfrm>
            <a:off x="8088985" y="5688624"/>
            <a:ext cx="2743200" cy="88612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chemeClr val="tx1"/>
                </a:solidFill>
              </a:rPr>
              <a:t>Update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PQ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Centroids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6" name="圆角矩形 5">
            <a:extLst>
              <a:ext uri="{FF2B5EF4-FFF2-40B4-BE49-F238E27FC236}">
                <a16:creationId xmlns:a16="http://schemas.microsoft.com/office/drawing/2014/main" id="{9D8D84EB-7422-B745-97D6-D8B50F5AA00D}"/>
              </a:ext>
            </a:extLst>
          </p:cNvPr>
          <p:cNvSpPr/>
          <p:nvPr/>
        </p:nvSpPr>
        <p:spPr>
          <a:xfrm>
            <a:off x="838200" y="4287632"/>
            <a:ext cx="2644220" cy="53587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chemeClr val="tx1"/>
                </a:solidFill>
              </a:rPr>
              <a:t>IVFPQ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index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" name="圆角矩形 6">
            <a:extLst>
              <a:ext uri="{FF2B5EF4-FFF2-40B4-BE49-F238E27FC236}">
                <a16:creationId xmlns:a16="http://schemas.microsoft.com/office/drawing/2014/main" id="{52EF67D5-10C0-494F-8AFA-D4E37322502A}"/>
              </a:ext>
            </a:extLst>
          </p:cNvPr>
          <p:cNvSpPr/>
          <p:nvPr/>
        </p:nvSpPr>
        <p:spPr>
          <a:xfrm>
            <a:off x="4359113" y="3881542"/>
            <a:ext cx="2743200" cy="53587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chemeClr val="tx1"/>
                </a:solidFill>
              </a:rPr>
              <a:t>search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results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8" name="圆角矩形 7">
            <a:extLst>
              <a:ext uri="{FF2B5EF4-FFF2-40B4-BE49-F238E27FC236}">
                <a16:creationId xmlns:a16="http://schemas.microsoft.com/office/drawing/2014/main" id="{F65B2B8B-A71D-F14C-AAA6-3B43FC0E0633}"/>
              </a:ext>
            </a:extLst>
          </p:cNvPr>
          <p:cNvSpPr/>
          <p:nvPr/>
        </p:nvSpPr>
        <p:spPr>
          <a:xfrm>
            <a:off x="4359113" y="4869958"/>
            <a:ext cx="2743200" cy="53587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chemeClr val="tx1"/>
                </a:solidFill>
              </a:rPr>
              <a:t>ground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truth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0" name="曲线连接符 9">
            <a:extLst>
              <a:ext uri="{FF2B5EF4-FFF2-40B4-BE49-F238E27FC236}">
                <a16:creationId xmlns:a16="http://schemas.microsoft.com/office/drawing/2014/main" id="{408F24AD-9DA3-C74F-967C-717FE0ADEFA0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3581400" y="3604123"/>
            <a:ext cx="777713" cy="436830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曲线连接符 11">
            <a:extLst>
              <a:ext uri="{FF2B5EF4-FFF2-40B4-BE49-F238E27FC236}">
                <a16:creationId xmlns:a16="http://schemas.microsoft.com/office/drawing/2014/main" id="{CB9A59A3-BE9A-7241-B49E-2E1001DFA103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3482420" y="4206893"/>
            <a:ext cx="876693" cy="348676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圆角矩形 15">
            <a:extLst>
              <a:ext uri="{FF2B5EF4-FFF2-40B4-BE49-F238E27FC236}">
                <a16:creationId xmlns:a16="http://schemas.microsoft.com/office/drawing/2014/main" id="{CE478C85-B1CB-5F4E-B51E-0F3723EE2BBC}"/>
              </a:ext>
            </a:extLst>
          </p:cNvPr>
          <p:cNvSpPr/>
          <p:nvPr/>
        </p:nvSpPr>
        <p:spPr>
          <a:xfrm>
            <a:off x="8088985" y="4005795"/>
            <a:ext cx="2743200" cy="53587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chemeClr val="tx1"/>
                </a:solidFill>
              </a:rPr>
              <a:t>Neg/Pos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Samples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8" name="曲线连接符 17">
            <a:extLst>
              <a:ext uri="{FF2B5EF4-FFF2-40B4-BE49-F238E27FC236}">
                <a16:creationId xmlns:a16="http://schemas.microsoft.com/office/drawing/2014/main" id="{8BB0A61C-0D10-6D49-96FE-C93E92A433A4}"/>
              </a:ext>
            </a:extLst>
          </p:cNvPr>
          <p:cNvCxnSpPr>
            <a:stCxn id="7" idx="3"/>
          </p:cNvCxnSpPr>
          <p:nvPr/>
        </p:nvCxnSpPr>
        <p:spPr>
          <a:xfrm>
            <a:off x="7102313" y="4149479"/>
            <a:ext cx="986672" cy="1270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曲线连接符 19">
            <a:extLst>
              <a:ext uri="{FF2B5EF4-FFF2-40B4-BE49-F238E27FC236}">
                <a16:creationId xmlns:a16="http://schemas.microsoft.com/office/drawing/2014/main" id="{A3498FAB-5FEA-964C-B641-A6A72C4F114C}"/>
              </a:ext>
            </a:extLst>
          </p:cNvPr>
          <p:cNvCxnSpPr>
            <a:stCxn id="8" idx="3"/>
          </p:cNvCxnSpPr>
          <p:nvPr/>
        </p:nvCxnSpPr>
        <p:spPr>
          <a:xfrm flipV="1">
            <a:off x="7102313" y="4541669"/>
            <a:ext cx="986672" cy="596226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圆角矩形 21">
            <a:extLst>
              <a:ext uri="{FF2B5EF4-FFF2-40B4-BE49-F238E27FC236}">
                <a16:creationId xmlns:a16="http://schemas.microsoft.com/office/drawing/2014/main" id="{7E3E342D-CFD5-5E41-8B26-B82240961ABA}"/>
              </a:ext>
            </a:extLst>
          </p:cNvPr>
          <p:cNvSpPr/>
          <p:nvPr/>
        </p:nvSpPr>
        <p:spPr>
          <a:xfrm>
            <a:off x="8088985" y="4772681"/>
            <a:ext cx="2743200" cy="53587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chemeClr val="tx1"/>
                </a:solidFill>
              </a:rPr>
              <a:t>Ranking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Loss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4" name="直线箭头连接符 23">
            <a:extLst>
              <a:ext uri="{FF2B5EF4-FFF2-40B4-BE49-F238E27FC236}">
                <a16:creationId xmlns:a16="http://schemas.microsoft.com/office/drawing/2014/main" id="{4EAB9726-F982-B443-8C2D-AE7F98CCBCDA}"/>
              </a:ext>
            </a:extLst>
          </p:cNvPr>
          <p:cNvCxnSpPr>
            <a:stCxn id="16" idx="2"/>
            <a:endCxn id="22" idx="0"/>
          </p:cNvCxnSpPr>
          <p:nvPr/>
        </p:nvCxnSpPr>
        <p:spPr>
          <a:xfrm>
            <a:off x="9460585" y="4541669"/>
            <a:ext cx="0" cy="2310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线箭头连接符 25">
            <a:extLst>
              <a:ext uri="{FF2B5EF4-FFF2-40B4-BE49-F238E27FC236}">
                <a16:creationId xmlns:a16="http://schemas.microsoft.com/office/drawing/2014/main" id="{EBECE081-8D09-304A-9760-306EBAE6F63B}"/>
              </a:ext>
            </a:extLst>
          </p:cNvPr>
          <p:cNvCxnSpPr>
            <a:stCxn id="22" idx="2"/>
            <a:endCxn id="5" idx="0"/>
          </p:cNvCxnSpPr>
          <p:nvPr/>
        </p:nvCxnSpPr>
        <p:spPr>
          <a:xfrm>
            <a:off x="9460585" y="5308555"/>
            <a:ext cx="0" cy="3800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圆角矩形 30">
            <a:extLst>
              <a:ext uri="{FF2B5EF4-FFF2-40B4-BE49-F238E27FC236}">
                <a16:creationId xmlns:a16="http://schemas.microsoft.com/office/drawing/2014/main" id="{129A464B-49D8-564A-BE75-6CCFA6D622E9}"/>
              </a:ext>
            </a:extLst>
          </p:cNvPr>
          <p:cNvSpPr/>
          <p:nvPr/>
        </p:nvSpPr>
        <p:spPr>
          <a:xfrm>
            <a:off x="838200" y="5308555"/>
            <a:ext cx="2644220" cy="53587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chemeClr val="tx1"/>
                </a:solidFill>
              </a:rPr>
              <a:t>Flat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index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33" name="曲线连接符 32">
            <a:extLst>
              <a:ext uri="{FF2B5EF4-FFF2-40B4-BE49-F238E27FC236}">
                <a16:creationId xmlns:a16="http://schemas.microsoft.com/office/drawing/2014/main" id="{29B0B81F-D306-6B48-AA4B-F87EC26CD0EC}"/>
              </a:ext>
            </a:extLst>
          </p:cNvPr>
          <p:cNvCxnSpPr>
            <a:stCxn id="31" idx="3"/>
            <a:endCxn id="8" idx="1"/>
          </p:cNvCxnSpPr>
          <p:nvPr/>
        </p:nvCxnSpPr>
        <p:spPr>
          <a:xfrm flipV="1">
            <a:off x="3482420" y="5137895"/>
            <a:ext cx="876693" cy="438597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1399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71D80C-1CF3-6B4B-9850-7EC494F12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Future</a:t>
            </a:r>
            <a:r>
              <a:rPr kumimoji="1" lang="zh-CN" altLang="en-US" dirty="0"/>
              <a:t> </a:t>
            </a:r>
            <a:r>
              <a:rPr kumimoji="1" lang="en-US" altLang="zh-CN" dirty="0"/>
              <a:t>plans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7A62923-6B1A-1B48-8624-A19807595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6833"/>
            <a:ext cx="10515600" cy="4351338"/>
          </a:xfrm>
        </p:spPr>
        <p:txBody>
          <a:bodyPr/>
          <a:lstStyle/>
          <a:p>
            <a:r>
              <a:rPr kumimoji="1" lang="en-US" altLang="zh-CN" dirty="0"/>
              <a:t>int8</a:t>
            </a:r>
            <a:r>
              <a:rPr kumimoji="1" lang="zh-CN" altLang="en-US" dirty="0"/>
              <a:t> </a:t>
            </a:r>
            <a:r>
              <a:rPr kumimoji="1" lang="en-US" altLang="zh-CN" dirty="0"/>
              <a:t>based</a:t>
            </a:r>
            <a:r>
              <a:rPr kumimoji="1" lang="zh-CN" altLang="en-US" dirty="0"/>
              <a:t> </a:t>
            </a:r>
            <a:r>
              <a:rPr kumimoji="1" lang="en-US" altLang="zh-CN" dirty="0"/>
              <a:t>graph</a:t>
            </a:r>
            <a:r>
              <a:rPr kumimoji="1" lang="zh-CN" altLang="en-US" dirty="0"/>
              <a:t> </a:t>
            </a:r>
            <a:r>
              <a:rPr kumimoji="1" lang="en-US" altLang="zh-CN" dirty="0"/>
              <a:t>search</a:t>
            </a:r>
          </a:p>
          <a:p>
            <a:r>
              <a:rPr kumimoji="1" lang="en-US" altLang="zh-CN" dirty="0"/>
              <a:t>pay</a:t>
            </a:r>
            <a:r>
              <a:rPr kumimoji="1" lang="zh-CN" altLang="en-US" dirty="0"/>
              <a:t> </a:t>
            </a:r>
            <a:r>
              <a:rPr kumimoji="1" lang="en-US" altLang="zh-CN" dirty="0"/>
              <a:t>more</a:t>
            </a:r>
            <a:r>
              <a:rPr kumimoji="1" lang="zh-CN" altLang="en-US" dirty="0"/>
              <a:t> </a:t>
            </a:r>
            <a:r>
              <a:rPr kumimoji="1" lang="en-US" altLang="zh-CN" dirty="0"/>
              <a:t>attention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data</a:t>
            </a:r>
            <a:r>
              <a:rPr kumimoji="1" lang="zh-CN" altLang="en-US" dirty="0"/>
              <a:t>  </a:t>
            </a:r>
            <a:r>
              <a:rPr kumimoji="1" lang="en-US" altLang="zh-CN" dirty="0"/>
              <a:t>distribution</a:t>
            </a:r>
            <a:r>
              <a:rPr kumimoji="1" lang="zh-CN" altLang="en-US" dirty="0"/>
              <a:t>  </a:t>
            </a:r>
            <a:endParaRPr kumimoji="1" lang="en-US" altLang="zh-CN" dirty="0"/>
          </a:p>
          <a:p>
            <a:endParaRPr kumimoji="1" lang="zh-CN" altLang="en-US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7F02C50F-F492-CE48-8360-63DE7E4F51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8637" y="2468168"/>
            <a:ext cx="6209120" cy="4268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55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260</Words>
  <Application>Microsoft Office PowerPoint</Application>
  <PresentationFormat>Widescreen</PresentationFormat>
  <Paragraphs>71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主题​​</vt:lpstr>
      <vt:lpstr>optimized In-memory indices </vt:lpstr>
      <vt:lpstr>Agenda</vt:lpstr>
      <vt:lpstr>overall review – FAISS IVFPQ based</vt:lpstr>
      <vt:lpstr>accelecrate with avx512</vt:lpstr>
      <vt:lpstr>Accelerate with avx512</vt:lpstr>
      <vt:lpstr>int8 hnsw</vt:lpstr>
      <vt:lpstr>product quantize error correction</vt:lpstr>
      <vt:lpstr>Future plans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optimized In-memory indices </dc:title>
  <dc:creator>cool koe</dc:creator>
  <cp:lastModifiedBy>刘理</cp:lastModifiedBy>
  <cp:revision>240</cp:revision>
  <dcterms:created xsi:type="dcterms:W3CDTF">2021-12-07T07:34:18Z</dcterms:created>
  <dcterms:modified xsi:type="dcterms:W3CDTF">2022-01-12T07:50:08Z</dcterms:modified>
</cp:coreProperties>
</file>